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93"/>
  </p:notesMasterIdLst>
  <p:handoutMasterIdLst>
    <p:handoutMasterId r:id="rId94"/>
  </p:handoutMasterIdLst>
  <p:sldIdLst>
    <p:sldId id="394" r:id="rId3"/>
    <p:sldId id="466" r:id="rId4"/>
    <p:sldId id="500" r:id="rId5"/>
    <p:sldId id="506" r:id="rId6"/>
    <p:sldId id="524" r:id="rId7"/>
    <p:sldId id="501" r:id="rId8"/>
    <p:sldId id="516" r:id="rId9"/>
    <p:sldId id="522" r:id="rId10"/>
    <p:sldId id="517" r:id="rId11"/>
    <p:sldId id="518" r:id="rId12"/>
    <p:sldId id="519" r:id="rId13"/>
    <p:sldId id="520" r:id="rId14"/>
    <p:sldId id="521" r:id="rId15"/>
    <p:sldId id="523" r:id="rId16"/>
    <p:sldId id="507" r:id="rId17"/>
    <p:sldId id="508" r:id="rId18"/>
    <p:sldId id="525" r:id="rId19"/>
    <p:sldId id="570" r:id="rId20"/>
    <p:sldId id="573" r:id="rId21"/>
    <p:sldId id="572" r:id="rId22"/>
    <p:sldId id="571" r:id="rId23"/>
    <p:sldId id="574" r:id="rId24"/>
    <p:sldId id="575" r:id="rId25"/>
    <p:sldId id="527" r:id="rId26"/>
    <p:sldId id="531" r:id="rId27"/>
    <p:sldId id="526" r:id="rId28"/>
    <p:sldId id="528" r:id="rId29"/>
    <p:sldId id="532" r:id="rId30"/>
    <p:sldId id="533" r:id="rId31"/>
    <p:sldId id="535" r:id="rId32"/>
    <p:sldId id="536" r:id="rId33"/>
    <p:sldId id="534" r:id="rId34"/>
    <p:sldId id="537" r:id="rId35"/>
    <p:sldId id="538" r:id="rId36"/>
    <p:sldId id="539" r:id="rId37"/>
    <p:sldId id="540" r:id="rId38"/>
    <p:sldId id="542" r:id="rId39"/>
    <p:sldId id="541" r:id="rId40"/>
    <p:sldId id="580" r:id="rId41"/>
    <p:sldId id="559" r:id="rId42"/>
    <p:sldId id="543" r:id="rId43"/>
    <p:sldId id="560" r:id="rId44"/>
    <p:sldId id="581" r:id="rId45"/>
    <p:sldId id="548" r:id="rId46"/>
    <p:sldId id="549" r:id="rId47"/>
    <p:sldId id="563" r:id="rId48"/>
    <p:sldId id="564" r:id="rId49"/>
    <p:sldId id="557" r:id="rId50"/>
    <p:sldId id="550" r:id="rId51"/>
    <p:sldId id="565" r:id="rId52"/>
    <p:sldId id="566" r:id="rId53"/>
    <p:sldId id="567" r:id="rId54"/>
    <p:sldId id="568" r:id="rId55"/>
    <p:sldId id="569" r:id="rId56"/>
    <p:sldId id="582" r:id="rId57"/>
    <p:sldId id="510" r:id="rId58"/>
    <p:sldId id="544" r:id="rId59"/>
    <p:sldId id="556" r:id="rId60"/>
    <p:sldId id="577" r:id="rId61"/>
    <p:sldId id="545" r:id="rId62"/>
    <p:sldId id="578" r:id="rId63"/>
    <p:sldId id="579" r:id="rId64"/>
    <p:sldId id="546" r:id="rId65"/>
    <p:sldId id="583" r:id="rId66"/>
    <p:sldId id="547" r:id="rId67"/>
    <p:sldId id="584" r:id="rId68"/>
    <p:sldId id="585" r:id="rId69"/>
    <p:sldId id="513" r:id="rId70"/>
    <p:sldId id="586" r:id="rId71"/>
    <p:sldId id="587" r:id="rId72"/>
    <p:sldId id="588" r:id="rId73"/>
    <p:sldId id="590" r:id="rId74"/>
    <p:sldId id="598" r:id="rId75"/>
    <p:sldId id="589" r:id="rId76"/>
    <p:sldId id="591" r:id="rId77"/>
    <p:sldId id="599" r:id="rId78"/>
    <p:sldId id="592" r:id="rId79"/>
    <p:sldId id="600" r:id="rId80"/>
    <p:sldId id="597" r:id="rId81"/>
    <p:sldId id="601" r:id="rId82"/>
    <p:sldId id="593" r:id="rId83"/>
    <p:sldId id="602" r:id="rId84"/>
    <p:sldId id="594" r:id="rId85"/>
    <p:sldId id="603" r:id="rId86"/>
    <p:sldId id="595" r:id="rId87"/>
    <p:sldId id="505" r:id="rId88"/>
    <p:sldId id="503" r:id="rId89"/>
    <p:sldId id="442" r:id="rId90"/>
    <p:sldId id="352" r:id="rId91"/>
    <p:sldId id="393" r:id="rId9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DEBC6D0-49EA-420F-AAB6-62838FA1EA30}">
          <p14:sldIdLst>
            <p14:sldId id="394"/>
            <p14:sldId id="466"/>
            <p14:sldId id="500"/>
          </p14:sldIdLst>
        </p14:section>
        <p14:section name="Book Library App" id="{8A63B03A-A79A-49E0-A7D1-879E8FBDDFB7}">
          <p14:sldIdLst>
            <p14:sldId id="506"/>
            <p14:sldId id="524"/>
            <p14:sldId id="501"/>
            <p14:sldId id="516"/>
            <p14:sldId id="522"/>
            <p14:sldId id="517"/>
            <p14:sldId id="518"/>
            <p14:sldId id="519"/>
            <p14:sldId id="520"/>
            <p14:sldId id="521"/>
            <p14:sldId id="523"/>
          </p14:sldIdLst>
        </p14:section>
        <p14:section name="Kinvey Back-End" id="{EDE9265F-2E94-4968-997E-089D1A8087BA}">
          <p14:sldIdLst>
            <p14:sldId id="507"/>
            <p14:sldId id="508"/>
            <p14:sldId id="525"/>
            <p14:sldId id="570"/>
            <p14:sldId id="573"/>
            <p14:sldId id="572"/>
            <p14:sldId id="571"/>
            <p14:sldId id="574"/>
            <p14:sldId id="575"/>
          </p14:sldIdLst>
        </p14:section>
        <p14:section name="App Skeleton: HTML + CSS" id="{B56B21E9-4048-4246-A000-9069162E0235}">
          <p14:sldIdLst>
            <p14:sldId id="527"/>
            <p14:sldId id="531"/>
            <p14:sldId id="526"/>
            <p14:sldId id="528"/>
            <p14:sldId id="532"/>
            <p14:sldId id="533"/>
            <p14:sldId id="535"/>
            <p14:sldId id="536"/>
            <p14:sldId id="534"/>
            <p14:sldId id="537"/>
            <p14:sldId id="538"/>
            <p14:sldId id="539"/>
            <p14:sldId id="540"/>
            <p14:sldId id="542"/>
            <p14:sldId id="541"/>
            <p14:sldId id="580"/>
          </p14:sldIdLst>
        </p14:section>
        <p14:section name="Session Storage - Overview" id="{03DF35E9-AFBC-4F97-9D40-8903FFAE3F39}">
          <p14:sldIdLst>
            <p14:sldId id="559"/>
            <p14:sldId id="543"/>
            <p14:sldId id="560"/>
            <p14:sldId id="581"/>
          </p14:sldIdLst>
        </p14:section>
        <p14:section name="App Code Structure &amp; Navigation" id="{E14EE6AA-7B61-43D4-B3C5-61B8EBB0A479}">
          <p14:sldIdLst>
            <p14:sldId id="548"/>
            <p14:sldId id="549"/>
            <p14:sldId id="563"/>
            <p14:sldId id="564"/>
            <p14:sldId id="557"/>
            <p14:sldId id="550"/>
            <p14:sldId id="565"/>
            <p14:sldId id="566"/>
            <p14:sldId id="567"/>
            <p14:sldId id="568"/>
            <p14:sldId id="569"/>
            <p14:sldId id="582"/>
          </p14:sldIdLst>
        </p14:section>
        <p14:section name="Login / Register / Logout" id="{B77CC2EF-81FB-4816-84F6-CDC97E51F60E}">
          <p14:sldIdLst>
            <p14:sldId id="510"/>
            <p14:sldId id="544"/>
            <p14:sldId id="556"/>
            <p14:sldId id="577"/>
            <p14:sldId id="545"/>
            <p14:sldId id="578"/>
            <p14:sldId id="579"/>
            <p14:sldId id="546"/>
            <p14:sldId id="583"/>
            <p14:sldId id="547"/>
            <p14:sldId id="584"/>
            <p14:sldId id="585"/>
          </p14:sldIdLst>
        </p14:section>
        <p14:section name="CRUD Operations" id="{B1CA010B-0CB3-41FE-AFDF-EB7D495A7AAA}">
          <p14:sldIdLst>
            <p14:sldId id="513"/>
            <p14:sldId id="586"/>
            <p14:sldId id="587"/>
            <p14:sldId id="588"/>
            <p14:sldId id="590"/>
            <p14:sldId id="598"/>
            <p14:sldId id="589"/>
            <p14:sldId id="591"/>
            <p14:sldId id="599"/>
            <p14:sldId id="592"/>
            <p14:sldId id="600"/>
            <p14:sldId id="597"/>
            <p14:sldId id="601"/>
            <p14:sldId id="593"/>
            <p14:sldId id="602"/>
            <p14:sldId id="594"/>
            <p14:sldId id="603"/>
            <p14:sldId id="595"/>
          </p14:sldIdLst>
        </p14:section>
        <p14:section name="Conclusion" id="{43BD757C-5017-47D2-98A9-4D861095A3BB}">
          <p14:sldIdLst>
            <p14:sldId id="505"/>
            <p14:sldId id="503"/>
            <p14:sldId id="442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A010"/>
    <a:srgbClr val="F3CD60"/>
    <a:srgbClr val="F8DC9E"/>
    <a:srgbClr val="FBEEDC"/>
    <a:srgbClr val="FBEEC9"/>
    <a:srgbClr val="603A14"/>
    <a:srgbClr val="E85C0E"/>
    <a:srgbClr val="BAB398"/>
    <a:srgbClr val="ADA485"/>
    <a:srgbClr val="C6C0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79" d="100"/>
          <a:sy n="79" d="100"/>
        </p:scale>
        <p:origin x="701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97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28-Nov-16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28-Nov-16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88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28-Nov-16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7439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28-Nov-16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baas.kinvey.com/user/%7bapp_id%7d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baas.kinvey.com/user/%7bapp_id%7d/logi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baas.kinvey.com/appdata/%7bapp_id%7d/book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baas.kinvey.com/appdata/%7bapp_id%7d/books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baas.kinvey.com/appdata/%7bapp_id%7d/books/%7bid%7d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baas.kinvey.com/appdata/%7bapp_id%7d/books/%7bid%7d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com/" TargetMode="External"/><Relationship Id="rId2" Type="http://schemas.openxmlformats.org/officeDocument/2006/relationships/hyperlink" Target="https://softuni.bg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84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applications" TargetMode="External"/><Relationship Id="rId21" Type="http://schemas.openxmlformats.org/officeDocument/2006/relationships/image" Target="../media/image88.png"/><Relationship Id="rId7" Type="http://schemas.openxmlformats.org/officeDocument/2006/relationships/image" Target="../media/image81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86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83.png"/><Relationship Id="rId5" Type="http://schemas.openxmlformats.org/officeDocument/2006/relationships/image" Target="../media/image80.png"/><Relationship Id="rId15" Type="http://schemas.openxmlformats.org/officeDocument/2006/relationships/image" Target="../media/image85.png"/><Relationship Id="rId23" Type="http://schemas.openxmlformats.org/officeDocument/2006/relationships/image" Target="../media/image89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87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82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9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9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531776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SPA with AJAX and Kinvey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198812" y="1703351"/>
            <a:ext cx="8277651" cy="1262934"/>
          </a:xfrm>
        </p:spPr>
        <p:txBody>
          <a:bodyPr>
            <a:normAutofit/>
          </a:bodyPr>
          <a:lstStyle/>
          <a:p>
            <a:r>
              <a:rPr lang="en-US" sz="3600" dirty="0"/>
              <a:t>Creating Single Page Apps (SPA) with jQuery AJAX, REST and </a:t>
            </a:r>
            <a:r>
              <a:rPr lang="en-US" sz="3600" noProof="1"/>
              <a:t>Kinvey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0900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4727185" y="3665500"/>
            <a:ext cx="2099293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SPA with AJAX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and </a:t>
            </a:r>
            <a:r>
              <a:rPr lang="en-US" b="1" spc="50" noProof="1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Kinvey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504037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/>
          <p:cNvGrpSpPr/>
          <p:nvPr/>
        </p:nvGrpSpPr>
        <p:grpSpPr>
          <a:xfrm>
            <a:off x="7198050" y="3281697"/>
            <a:ext cx="4272706" cy="2846907"/>
            <a:chOff x="7085012" y="2667000"/>
            <a:chExt cx="4191000" cy="2902268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5012" y="2667000"/>
              <a:ext cx="4191000" cy="2902268"/>
            </a:xfrm>
            <a:prstGeom prst="roundRect">
              <a:avLst>
                <a:gd name="adj" fmla="val 1249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7761371" y="3048557"/>
              <a:ext cx="855158" cy="470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AJAX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318864" y="2956406"/>
              <a:ext cx="829102" cy="470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REST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224581" y="4548522"/>
              <a:ext cx="776955" cy="3397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Kinvey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Books Screen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1187711"/>
            <a:ext cx="10058400" cy="5133702"/>
          </a:xfrm>
          <a:prstGeom prst="roundRect">
            <a:avLst>
              <a:gd name="adj" fmla="val 673"/>
            </a:avLst>
          </a:prstGeom>
        </p:spPr>
      </p:pic>
      <p:sp>
        <p:nvSpPr>
          <p:cNvPr id="6" name="Rectangle 5"/>
          <p:cNvSpPr/>
          <p:nvPr/>
        </p:nvSpPr>
        <p:spPr>
          <a:xfrm>
            <a:off x="4168332" y="1582368"/>
            <a:ext cx="1078152" cy="41828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5541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Book Screen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122612" y="1199761"/>
            <a:ext cx="6333302" cy="5138205"/>
            <a:chOff x="3122612" y="1199761"/>
            <a:chExt cx="6333302" cy="513820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2612" y="1199761"/>
              <a:ext cx="6333302" cy="5138205"/>
            </a:xfrm>
            <a:prstGeom prst="roundRect">
              <a:avLst>
                <a:gd name="adj" fmla="val 673"/>
              </a:avLst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5475084" y="1666672"/>
              <a:ext cx="1219200" cy="38100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2" name="Arrow: Bent 11"/>
            <p:cNvSpPr/>
            <p:nvPr/>
          </p:nvSpPr>
          <p:spPr>
            <a:xfrm flipH="1" flipV="1">
              <a:off x="5293500" y="2184653"/>
              <a:ext cx="870660" cy="659860"/>
            </a:xfrm>
            <a:prstGeom prst="bentArrow">
              <a:avLst>
                <a:gd name="adj1" fmla="val 23526"/>
                <a:gd name="adj2" fmla="val 30146"/>
                <a:gd name="adj3" fmla="val 43867"/>
                <a:gd name="adj4" fmla="val 2163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8623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Book Screen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812" y="1181912"/>
            <a:ext cx="5308472" cy="5152516"/>
          </a:xfrm>
          <a:prstGeom prst="roundRect">
            <a:avLst>
              <a:gd name="adj" fmla="val 673"/>
            </a:avLst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76" y="1733956"/>
            <a:ext cx="5226843" cy="4048428"/>
          </a:xfrm>
          <a:prstGeom prst="roundRect">
            <a:avLst>
              <a:gd name="adj" fmla="val 673"/>
            </a:avLst>
          </a:prstGeom>
        </p:spPr>
      </p:pic>
      <p:sp>
        <p:nvSpPr>
          <p:cNvPr id="10" name="Arrow: Right 9"/>
          <p:cNvSpPr/>
          <p:nvPr/>
        </p:nvSpPr>
        <p:spPr>
          <a:xfrm>
            <a:off x="5256212" y="4829784"/>
            <a:ext cx="1524000" cy="343712"/>
          </a:xfrm>
          <a:prstGeom prst="rightArrow">
            <a:avLst>
              <a:gd name="adj1" fmla="val 37234"/>
              <a:gd name="adj2" fmla="val 851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/>
          <p:nvPr/>
        </p:nvSpPr>
        <p:spPr>
          <a:xfrm>
            <a:off x="4588542" y="4842768"/>
            <a:ext cx="590144" cy="31127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11173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Book Screen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66" y="1114860"/>
            <a:ext cx="4943065" cy="5152516"/>
          </a:xfrm>
          <a:prstGeom prst="roundRect">
            <a:avLst>
              <a:gd name="adj" fmla="val 673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612" y="1895039"/>
            <a:ext cx="6762678" cy="1610161"/>
          </a:xfrm>
          <a:prstGeom prst="roundRect">
            <a:avLst>
              <a:gd name="adj" fmla="val 3090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Arrow: Bent 8"/>
          <p:cNvSpPr/>
          <p:nvPr/>
        </p:nvSpPr>
        <p:spPr>
          <a:xfrm rot="5400000" flipH="1">
            <a:off x="5791217" y="3028525"/>
            <a:ext cx="2180616" cy="2751341"/>
          </a:xfrm>
          <a:prstGeom prst="bentArrow">
            <a:avLst>
              <a:gd name="adj1" fmla="val 7432"/>
              <a:gd name="adj2" fmla="val 11746"/>
              <a:gd name="adj3" fmla="val 22738"/>
              <a:gd name="adj4" fmla="val 122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42821" y="5315437"/>
            <a:ext cx="590144" cy="23005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27832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Logout Screen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1" y="1393994"/>
            <a:ext cx="9906002" cy="4858156"/>
          </a:xfrm>
          <a:prstGeom prst="roundRect">
            <a:avLst>
              <a:gd name="adj" fmla="val 673"/>
            </a:avLst>
          </a:prstGeom>
        </p:spPr>
      </p:pic>
    </p:spTree>
    <p:extLst>
      <p:ext uri="{BB962C8B-B14F-4D97-AF65-F5344CB8AC3E}">
        <p14:creationId xmlns:p14="http://schemas.microsoft.com/office/powerpoint/2010/main" val="2396737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0223" y="4876800"/>
            <a:ext cx="8938472" cy="8206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noProof="1"/>
              <a:t>Kinvey-Based</a:t>
            </a:r>
            <a:r>
              <a:rPr lang="en-US" dirty="0"/>
              <a:t> Back-End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620223" y="5754968"/>
            <a:ext cx="8938472" cy="688256"/>
          </a:xfrm>
        </p:spPr>
        <p:txBody>
          <a:bodyPr/>
          <a:lstStyle/>
          <a:p>
            <a:r>
              <a:rPr lang="en-US" dirty="0"/>
              <a:t>Users and Books Collections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36" y="1447800"/>
            <a:ext cx="11080750" cy="2985717"/>
          </a:xfrm>
          <a:prstGeom prst="roundRect">
            <a:avLst>
              <a:gd name="adj" fmla="val 377"/>
            </a:avLst>
          </a:prstGeom>
          <a:ln>
            <a:solidFill>
              <a:srgbClr val="F3CD60">
                <a:alpha val="69804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1254717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noProof="1"/>
              <a:t>Kinvey</a:t>
            </a:r>
            <a:r>
              <a:rPr lang="en-US" dirty="0"/>
              <a:t> App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13" y="1143000"/>
            <a:ext cx="8534400" cy="5249576"/>
          </a:xfrm>
          <a:prstGeom prst="roundRect">
            <a:avLst>
              <a:gd name="adj" fmla="val 731"/>
            </a:avLst>
          </a:prstGeom>
        </p:spPr>
      </p:pic>
    </p:spTree>
    <p:extLst>
      <p:ext uri="{BB962C8B-B14F-4D97-AF65-F5344CB8AC3E}">
        <p14:creationId xmlns:p14="http://schemas.microsoft.com/office/powerpoint/2010/main" val="1159488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collection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books</a:t>
            </a:r>
            <a:r>
              <a:rPr lang="en-US" dirty="0"/>
              <a:t>"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 a few books</a:t>
            </a:r>
          </a:p>
          <a:p>
            <a:pPr lvl="1"/>
            <a:r>
              <a:rPr lang="en-US" dirty="0"/>
              <a:t>Columns: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title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author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description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Books Collection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012" y="1685323"/>
            <a:ext cx="4062987" cy="42582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707" y="2067589"/>
            <a:ext cx="10073409" cy="29705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922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Kinvey Back-End: Register User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41348" y="1189517"/>
            <a:ext cx="10904920" cy="1728880"/>
            <a:chOff x="869948" y="1230086"/>
            <a:chExt cx="10904920" cy="172888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869948" y="1230086"/>
              <a:ext cx="1262064" cy="57629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POST</a:t>
              </a:r>
            </a:p>
          </p:txBody>
        </p:sp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2132012" y="1230087"/>
              <a:ext cx="9642856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https://baas.kinvey.com/user/{app_id}/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869948" y="1806380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Authorization: Basic base64(app_id:app_secret)</a:t>
              </a:r>
            </a:p>
          </p:txBody>
        </p:sp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869948" y="2382673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{"username":"todor", "password":"pass123"}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399" y="3124200"/>
            <a:ext cx="6788026" cy="341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66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Kinvey Back-End: Login User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41348" y="1189517"/>
            <a:ext cx="10904920" cy="1728880"/>
            <a:chOff x="869948" y="1230086"/>
            <a:chExt cx="10904920" cy="172888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869948" y="1230086"/>
              <a:ext cx="1262064" cy="57629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POST</a:t>
              </a:r>
            </a:p>
          </p:txBody>
        </p:sp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2132012" y="1230087"/>
              <a:ext cx="9642856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https://baas.kinvey.com/user/{app_id}/login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869948" y="1806380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Authorization: Basic base64(app_id:app_secret)</a:t>
              </a:r>
            </a:p>
          </p:txBody>
        </p:sp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869948" y="2382673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{"username":"todor", "password":"pass123"}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12" y="3231840"/>
            <a:ext cx="7010400" cy="326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80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The Book Library App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Kinvey Back-End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App Skeleton: HTML + CSS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Session / Local Storage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App Code Structure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Login / Register / Logout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CRUD Operations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78000" y="1066800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5162" y="4080032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Kinvey Back-End: List All Books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41348" y="1189517"/>
            <a:ext cx="10904920" cy="1152587"/>
            <a:chOff x="869948" y="1230086"/>
            <a:chExt cx="10904920" cy="1152587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869948" y="1230086"/>
              <a:ext cx="1033464" cy="57629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1903412" y="1230087"/>
              <a:ext cx="9871456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https://baas.kinvey.com/appdata/{app_id}/books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869948" y="1806380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Authorization: Kinvey authtoken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48" y="2698853"/>
            <a:ext cx="10904921" cy="362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8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Kinvey Back-End: Create New Book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41348" y="1189517"/>
            <a:ext cx="10904920" cy="1728880"/>
            <a:chOff x="869948" y="1230086"/>
            <a:chExt cx="10904920" cy="172888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869948" y="1230086"/>
              <a:ext cx="1185864" cy="57629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POST</a:t>
              </a:r>
            </a:p>
          </p:txBody>
        </p:sp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2055812" y="1230087"/>
              <a:ext cx="9719056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https://baas.kinvey.com/appdata/{app_id}/books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</a:t>
              </a:r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869948" y="1806380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Authorization: Kinvey authtoken</a:t>
              </a:r>
            </a:p>
          </p:txBody>
        </p:sp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869948" y="2382673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{ "title":"ttt", "author":"aaa", "description":"ddd" }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254" y="3282163"/>
            <a:ext cx="9046314" cy="319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71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Kinvey Back-End: Edit Book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41348" y="1189517"/>
            <a:ext cx="10904920" cy="1728880"/>
            <a:chOff x="869948" y="1230086"/>
            <a:chExt cx="10904920" cy="172888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869948" y="1230086"/>
              <a:ext cx="1033464" cy="57629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PUT</a:t>
              </a:r>
            </a:p>
          </p:txBody>
        </p:sp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1903412" y="1230087"/>
              <a:ext cx="9871456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https://baas.kinvey.com/appdata/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  <a:hlinkClick r:id="rId2"/>
                </a:rPr>
                <a:t>{app_id}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/books/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  <a:hlinkClick r:id="rId2"/>
                </a:rPr>
                <a:t>{id}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869948" y="1806380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Authorization: Kinvey authtoken</a:t>
              </a:r>
            </a:p>
          </p:txBody>
        </p:sp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869948" y="2382673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{ "title":"t2", "author":"a2", "description":"d2" }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804" y="3213475"/>
            <a:ext cx="8688008" cy="328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15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Kinvey Back-End: Delete Book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31812" y="1285813"/>
            <a:ext cx="11123992" cy="1152587"/>
            <a:chOff x="869948" y="1230086"/>
            <a:chExt cx="10904920" cy="1152587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869948" y="1230086"/>
              <a:ext cx="1414464" cy="57629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DELETE</a:t>
              </a:r>
            </a:p>
          </p:txBody>
        </p:sp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2284412" y="1230087"/>
              <a:ext cx="9490456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https://baas.kinvey.com/appdata/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  <a:hlinkClick r:id="rId2"/>
                </a:rPr>
                <a:t>{app_id}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/books/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  <a:hlinkClick r:id="rId2"/>
                </a:rPr>
                <a:t>{id}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869948" y="1806380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Authorization: Kinvey authtoken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2" y="2895600"/>
            <a:ext cx="11123992" cy="315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86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4817" y="4876800"/>
            <a:ext cx="9832319" cy="820600"/>
          </a:xfrm>
        </p:spPr>
        <p:txBody>
          <a:bodyPr/>
          <a:lstStyle/>
          <a:p>
            <a:r>
              <a:rPr lang="en-US" dirty="0"/>
              <a:t>Create the Application Skeleton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4817" y="5774424"/>
            <a:ext cx="9832319" cy="719034"/>
          </a:xfrm>
        </p:spPr>
        <p:txBody>
          <a:bodyPr/>
          <a:lstStyle/>
          <a:p>
            <a:r>
              <a:rPr lang="en-US" dirty="0"/>
              <a:t>HTML, CSS, Views, Forms, Info Boxes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183" y="850738"/>
            <a:ext cx="7399586" cy="3721262"/>
          </a:xfrm>
          <a:prstGeom prst="roundRect">
            <a:avLst>
              <a:gd name="adj" fmla="val 983"/>
            </a:avLst>
          </a:prstGeom>
        </p:spPr>
      </p:pic>
    </p:spTree>
    <p:extLst>
      <p:ext uri="{BB962C8B-B14F-4D97-AF65-F5344CB8AC3E}">
        <p14:creationId xmlns:p14="http://schemas.microsoft.com/office/powerpoint/2010/main" val="1602068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Project Structure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567" y="1662529"/>
            <a:ext cx="5692515" cy="42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38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the HTML Page: books.html</a:t>
            </a: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681988" y="1247793"/>
            <a:ext cx="10822624" cy="49244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&lt;title&gt;Book Library&lt;/title&gt;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src="scripts/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jquery-3.1.1.min.js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src="scripts/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book-library.js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&lt;link rel="stylesheet" type="text/css"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href="styles/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book-library.css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&lt;body&gt;…&lt;/body&gt;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78042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Body Structure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091258"/>
            <a:ext cx="10822624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 onload="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startApp()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id="menu"&gt;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 href="#" id="link1"&gt;Link1&lt;/a&gt;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 href="#" id="link2"&gt;Link2&lt;/a&gt;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&lt;section id="view1"&gt;Section #1&lt;/section&gt;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&lt;section id="view2"&gt;Section #2&lt;/section&gt;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&gt;Book Library - Simple SPA Application&lt;/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412" y="1207610"/>
            <a:ext cx="3775487" cy="1787608"/>
          </a:xfrm>
          <a:prstGeom prst="roundRect">
            <a:avLst>
              <a:gd name="adj" fmla="val 886"/>
            </a:avLst>
          </a:prstGeom>
        </p:spPr>
      </p:pic>
    </p:spTree>
    <p:extLst>
      <p:ext uri="{BB962C8B-B14F-4D97-AF65-F5344CB8AC3E}">
        <p14:creationId xmlns:p14="http://schemas.microsoft.com/office/powerpoint/2010/main" val="115631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Navigation (Menu)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46667" y="1691609"/>
            <a:ext cx="10693266" cy="40233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id="menu"&gt;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href="#" id="linkHome"&gt;Home&lt;/a&gt;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href="#" id="linkLogin"&gt;Login&lt;/a&gt;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href="#" id="linkRegister"&gt;Register&lt;/a&gt;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href="#" id="linkListBooks"&gt;List Books&lt;/a&gt;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href="#" id="linkCreateBook"&gt;Create Book&lt;/a&gt;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href="#" id="linkLogout"&gt;Logout&lt;/a&gt;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&lt;span id="loggedInUser"&gt;&lt;/span&gt;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212" y="1176445"/>
            <a:ext cx="6462320" cy="957155"/>
          </a:xfrm>
          <a:prstGeom prst="roundRect">
            <a:avLst>
              <a:gd name="adj" fmla="val 1902"/>
            </a:avLst>
          </a:prstGeom>
        </p:spPr>
      </p:pic>
    </p:spTree>
    <p:extLst>
      <p:ext uri="{BB962C8B-B14F-4D97-AF65-F5344CB8AC3E}">
        <p14:creationId xmlns:p14="http://schemas.microsoft.com/office/powerpoint/2010/main" val="1913772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Sections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266136"/>
            <a:ext cx="10670224" cy="5609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 id="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loadingBox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"&gt;Loading ...&lt;/section&gt;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58188" y="2248224"/>
            <a:ext cx="10670224" cy="5609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 id="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infoBox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"&gt;Info&lt;/section&gt;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758188" y="3230312"/>
            <a:ext cx="10670224" cy="5609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 id="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errorBox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"&gt;Error&lt;/section&gt;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758188" y="4212400"/>
            <a:ext cx="10670224" cy="18074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 id="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viewHome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&lt;h1&gt;Welcome&lt;/h1&gt;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Welcome to our book library.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&lt;/section&gt;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524" y="4038599"/>
            <a:ext cx="3685632" cy="2285837"/>
          </a:xfrm>
          <a:prstGeom prst="roundRect">
            <a:avLst>
              <a:gd name="adj" fmla="val 1902"/>
            </a:avLst>
          </a:prstGeom>
        </p:spPr>
      </p:pic>
    </p:spTree>
    <p:extLst>
      <p:ext uri="{BB962C8B-B14F-4D97-AF65-F5344CB8AC3E}">
        <p14:creationId xmlns:p14="http://schemas.microsoft.com/office/powerpoint/2010/main" val="309534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#spa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View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225479"/>
            <a:ext cx="10670224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viewLogin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&lt;h1&gt;Please login&lt;/h1&gt;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&lt;form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formLogin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&lt;div&gt;Username:&lt;/div&gt;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&lt;div&gt;&lt;input type="text" name=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username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required /&gt;&lt;/div&gt;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&lt;div&gt;Password:&lt;/div&gt;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&lt;div&gt;&lt;input type="password"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name="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passwd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required /&gt;&lt;/div&gt;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&lt;div&gt;&lt;input type="submit" value="Login" /&gt;&lt;/div&gt;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&lt;/section&gt;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433" y="1389232"/>
            <a:ext cx="3324969" cy="2923160"/>
          </a:xfrm>
          <a:prstGeom prst="roundRect">
            <a:avLst>
              <a:gd name="adj" fmla="val 904"/>
            </a:avLst>
          </a:prstGeom>
        </p:spPr>
      </p:pic>
    </p:spTree>
    <p:extLst>
      <p:ext uri="{BB962C8B-B14F-4D97-AF65-F5344CB8AC3E}">
        <p14:creationId xmlns:p14="http://schemas.microsoft.com/office/powerpoint/2010/main" val="269444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View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01679"/>
            <a:ext cx="10670224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viewRegister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&lt;h1&gt;Please register here&lt;/h1&gt;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&lt;form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formRegister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&lt;div&gt;Username:&lt;/div&gt;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&lt;div&gt;&lt;input type="text" name=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username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required /&gt;&lt;/div&gt;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&lt;div&gt;Password:&lt;/div&gt;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&lt;div&gt;&lt;input 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password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name="passwd" required /&gt;&lt;/div&gt;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&lt;div&gt;&lt;input type="submit" value="Register" /&gt;&lt;/div&gt;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&lt;/section&gt;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479" y="1483263"/>
            <a:ext cx="3851819" cy="2829128"/>
          </a:xfrm>
          <a:prstGeom prst="roundRect">
            <a:avLst>
              <a:gd name="adj" fmla="val 904"/>
            </a:avLst>
          </a:prstGeom>
        </p:spPr>
      </p:pic>
    </p:spTree>
    <p:extLst>
      <p:ext uri="{BB962C8B-B14F-4D97-AF65-F5344CB8AC3E}">
        <p14:creationId xmlns:p14="http://schemas.microsoft.com/office/powerpoint/2010/main" val="1430035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 View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08012" y="1066800"/>
            <a:ext cx="4953000" cy="39926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 id="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viewBooks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&lt;h1&gt;Books&lt;/h1&gt;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id="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&lt;th&gt;Title&lt;/th&gt;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&lt;th&gt;Author&lt;/th&gt;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&lt;th&gt;Description&lt;/th&gt;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&lt;th&gt;Actions&lt;/th&gt;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561012" y="1066800"/>
            <a:ext cx="6005400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&lt;td&gt;Book title&lt;/td&gt;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&lt;td&gt;Book author&lt;/td&gt;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&lt;td&gt;Book description&lt;/td&gt;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&lt;a href="#"&gt;[Delete]&lt;/a&gt;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&lt;a href="#"&gt;[Edit]&lt;/a&gt;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&lt;/section&gt;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61" y="5179007"/>
            <a:ext cx="3838903" cy="131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1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Book View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160947"/>
            <a:ext cx="10822624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 id="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viewCreateBook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&lt;h1&gt;Create new book&lt;/h1&gt;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&lt;form id="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formCreateBook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&lt;div&gt;Title:&lt;/div&gt;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&lt;div&gt;&lt;input type="text" name="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required /&gt;&lt;/div&gt;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&lt;div&gt;Author:&lt;/div&gt;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&lt;div&gt;&lt;input type="text" name="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author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required /&gt;&lt;/div&gt;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&lt;div&gt;Description:&lt;/div&gt;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&lt;div&gt;&lt;textarea name="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rows="10" required&gt;&lt;/textarea&gt;&lt;/div&gt;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&lt;div&gt;&lt;input type="submit" value="Create" /&gt;&lt;/div&gt;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&lt;/section&gt;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612" y="4114800"/>
            <a:ext cx="1726530" cy="2252662"/>
          </a:xfrm>
          <a:prstGeom prst="roundRect">
            <a:avLst>
              <a:gd name="adj" fmla="val 1257"/>
            </a:avLst>
          </a:prstGeom>
        </p:spPr>
      </p:pic>
    </p:spTree>
    <p:extLst>
      <p:ext uri="{BB962C8B-B14F-4D97-AF65-F5344CB8AC3E}">
        <p14:creationId xmlns:p14="http://schemas.microsoft.com/office/powerpoint/2010/main" val="174308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Book View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144815"/>
            <a:ext cx="10822624" cy="50575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 id="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viewEditBook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&lt;h1&gt;Edit existing book&lt;/h1&gt;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&lt;form id="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formEditBook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&lt;div&gt;&lt;input type="hidden" name="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required /&gt;&lt;/div&gt;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&lt;div&gt;Title:&lt;/div&gt;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&lt;div&gt;&lt;input type="text" name="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required /&gt;&lt;/div&gt;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&lt;div&gt;Author:&lt;/div&gt;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&lt;div&gt;&lt;input type="text" name="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author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required /&gt;&lt;/div&gt;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&lt;div&gt;Description:&lt;/div&gt;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&lt;div&gt;&lt;textarea name="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rows="10"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required&gt;&lt;/textarea&gt;&lt;/div&gt;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&lt;div&gt;&lt;input type="submit value="Edit" /&gt;&lt;/div&gt;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&lt;/form&gt;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&lt;/section&gt;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899" y="4138612"/>
            <a:ext cx="1842713" cy="24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97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</a:t>
            </a:r>
            <a:r>
              <a:rPr lang="en-US"/>
              <a:t>: Style</a:t>
            </a:r>
            <a:r>
              <a:rPr lang="bg-BG" dirty="0"/>
              <a:t> </a:t>
            </a:r>
            <a:r>
              <a:rPr lang="en-US" dirty="0"/>
              <a:t>the Navigation Bar (Menus)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115525"/>
            <a:ext cx="4648200" cy="52852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#menu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#DDD;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1.5;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3px;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overflow: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#menu&gt;#loggedInUser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right;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margin-right: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012" y="5257800"/>
            <a:ext cx="6198434" cy="941366"/>
          </a:xfrm>
          <a:prstGeom prst="rect">
            <a:avLst/>
          </a:prstGeom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942012" y="1115525"/>
            <a:ext cx="5410200" cy="38848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#menu a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5px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#menu a:hover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#BBB;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1594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the Sections and Tables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323012" y="1219201"/>
            <a:ext cx="5105400" cy="43003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th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#DDD;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td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5px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58188" y="1219200"/>
            <a:ext cx="5031424" cy="43003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&gt; section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 h1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10px 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1.2em;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612" y="5105400"/>
            <a:ext cx="4232862" cy="134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8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the Loading / Info / Error Boxes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170612" y="1303912"/>
            <a:ext cx="5257800" cy="38848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#loadingBox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#7CB3E9;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#infoBox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#393;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#errorBox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#F50;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58188" y="1303911"/>
            <a:ext cx="4879024" cy="38848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#infoBox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#errorBox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#loadingBox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80%;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10px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white;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3px;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916" y="4799308"/>
            <a:ext cx="4650896" cy="1372892"/>
          </a:xfrm>
          <a:prstGeom prst="roundRect">
            <a:avLst>
              <a:gd name="adj" fmla="val 2496"/>
            </a:avLst>
          </a:prstGeom>
        </p:spPr>
      </p:pic>
    </p:spTree>
    <p:extLst>
      <p:ext uri="{BB962C8B-B14F-4D97-AF65-F5344CB8AC3E}">
        <p14:creationId xmlns:p14="http://schemas.microsoft.com/office/powerpoint/2010/main" val="3395890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the App Footer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303912"/>
            <a:ext cx="10822624" cy="33770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#DDD;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5px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0.8em;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3px;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988" y="5257800"/>
            <a:ext cx="9400847" cy="9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374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App Skeleton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2" y="1248284"/>
            <a:ext cx="5511995" cy="51525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710" y="1248284"/>
            <a:ext cx="4500502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877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73300" y="4931688"/>
            <a:ext cx="9832319" cy="820600"/>
          </a:xfrm>
        </p:spPr>
        <p:txBody>
          <a:bodyPr/>
          <a:lstStyle/>
          <a:p>
            <a:r>
              <a:rPr lang="en-US" dirty="0"/>
              <a:t>The Book Library Project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73300" y="5788744"/>
            <a:ext cx="9832319" cy="688256"/>
          </a:xfrm>
        </p:spPr>
        <p:txBody>
          <a:bodyPr/>
          <a:lstStyle/>
          <a:p>
            <a:r>
              <a:rPr lang="en-US" dirty="0"/>
              <a:t>Book Library: CRUD + Login / Logout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320" y="956805"/>
            <a:ext cx="8174184" cy="3691395"/>
          </a:xfrm>
          <a:prstGeom prst="roundRect">
            <a:avLst>
              <a:gd name="adj" fmla="val 437"/>
            </a:avLst>
          </a:prstGeom>
        </p:spPr>
      </p:pic>
    </p:spTree>
    <p:extLst>
      <p:ext uri="{BB962C8B-B14F-4D97-AF65-F5344CB8AC3E}">
        <p14:creationId xmlns:p14="http://schemas.microsoft.com/office/powerpoint/2010/main" val="16591309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80677" y="5349925"/>
            <a:ext cx="9832319" cy="820600"/>
          </a:xfrm>
        </p:spPr>
        <p:txBody>
          <a:bodyPr/>
          <a:lstStyle/>
          <a:p>
            <a:r>
              <a:rPr lang="en-US" dirty="0"/>
              <a:t>Session / Local Storage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60412" y="1600200"/>
            <a:ext cx="10668000" cy="3349450"/>
            <a:chOff x="760412" y="1600200"/>
            <a:chExt cx="10668000" cy="33494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0412" y="1600200"/>
              <a:ext cx="10668000" cy="3349450"/>
            </a:xfrm>
            <a:prstGeom prst="rect">
              <a:avLst/>
            </a:prstGeom>
          </p:spPr>
        </p:pic>
        <p:pic>
          <p:nvPicPr>
            <p:cNvPr id="8" name="Picture 6" descr="Резултат с изображение за js log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0219" y="3092188"/>
              <a:ext cx="1545045" cy="154504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2" name="Picture 2" descr="Свързано изображение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7299" y="2942236"/>
              <a:ext cx="1922683" cy="1922683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Резултат с изображение за web ic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1212" y="3091222"/>
              <a:ext cx="1545918" cy="1545918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0" name="Picture 10" descr="http://www.cloudcomputingpatterns.org/icons/key_value_storage_icon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8545" y="3089065"/>
              <a:ext cx="1549569" cy="1549567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098430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Session storage </a:t>
            </a:r>
            <a:r>
              <a:rPr lang="en-US" dirty="0"/>
              <a:t>holds key / value pairs in the browser session</a:t>
            </a:r>
          </a:p>
          <a:p>
            <a:pPr lvl="1"/>
            <a:r>
              <a:rPr lang="en-US" dirty="0"/>
              <a:t>All data is lost when the browser is closed, survives page reloads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Session / Local Storage – Overview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2641959"/>
            <a:ext cx="10822624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Save data to sessionStorage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sessionStorage.setItem('username', 'maria');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81988" y="3987457"/>
            <a:ext cx="10822624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Get saved data from sessionStorage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currentUser = sessionStorage.getItem('username');</a:t>
            </a: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81988" y="5317419"/>
            <a:ext cx="10822624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Remove all saved data from sessionStorage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sessionStorage.clear();</a:t>
            </a:r>
          </a:p>
        </p:txBody>
      </p:sp>
    </p:spTree>
    <p:extLst>
      <p:ext uri="{BB962C8B-B14F-4D97-AF65-F5344CB8AC3E}">
        <p14:creationId xmlns:p14="http://schemas.microsoft.com/office/powerpoint/2010/main" val="154389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 storage </a:t>
            </a:r>
            <a:r>
              <a:rPr lang="en-US" dirty="0"/>
              <a:t>holds key / value pairs in the browser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Data survives for long time, until manually deleted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origin</a:t>
            </a:r>
            <a:r>
              <a:rPr lang="en-US" dirty="0"/>
              <a:t> (site location) has its own storage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2"/>
              </a:rPr>
              <a:t>https://softuni.bg</a:t>
            </a:r>
            <a:r>
              <a:rPr lang="en-US" dirty="0"/>
              <a:t> holds different data than </a:t>
            </a:r>
            <a:r>
              <a:rPr lang="en-US" dirty="0">
                <a:hlinkClick r:id="rId3"/>
              </a:rPr>
              <a:t>https://google.com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Storage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10588" y="2580865"/>
            <a:ext cx="10365424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Save data to localStorage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localStorage.setItem('language', 'en');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910588" y="3926363"/>
            <a:ext cx="10365424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Get saved data from localStorage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lang = localStorage.getItem('languuage');</a:t>
            </a:r>
          </a:p>
        </p:txBody>
      </p:sp>
    </p:spTree>
    <p:extLst>
      <p:ext uri="{BB962C8B-B14F-4D97-AF65-F5344CB8AC3E}">
        <p14:creationId xmlns:p14="http://schemas.microsoft.com/office/powerpoint/2010/main" val="423849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 with the Session Storage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0" y="1371600"/>
            <a:ext cx="10668002" cy="473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496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80677" y="5580200"/>
            <a:ext cx="9832319" cy="820600"/>
          </a:xfrm>
        </p:spPr>
        <p:txBody>
          <a:bodyPr/>
          <a:lstStyle/>
          <a:p>
            <a:r>
              <a:rPr lang="en-US" dirty="0"/>
              <a:t>App Code Structure</a:t>
            </a:r>
          </a:p>
        </p:txBody>
      </p:sp>
      <p:pic>
        <p:nvPicPr>
          <p:cNvPr id="2052" name="Picture 4" descr="Резултат с изображение за JavaScript Co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31" y="1219200"/>
            <a:ext cx="7767810" cy="39684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Резултат с изображение за js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628" y="1447800"/>
            <a:ext cx="1640904" cy="164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Свързано изображение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269" y="3547527"/>
            <a:ext cx="2304263" cy="142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3418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Structure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131885"/>
            <a:ext cx="10822624" cy="607071"/>
          </a:xfrm>
          <a:prstGeom prst="rect">
            <a:avLst/>
          </a:prstGeom>
          <a:solidFill>
            <a:schemeClr val="tx2">
              <a:lumMod val="90000"/>
              <a:alpha val="30196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book-library.js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81988" y="1740312"/>
            <a:ext cx="10822624" cy="46604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startApp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sessionStorage.clear();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Clear user auth data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showHideMenuLinks();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showView('viewHome');</a:t>
            </a:r>
          </a:p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Bind the navigation menu links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$("#linkHome").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(showHomeView);</a:t>
            </a:r>
          </a:p>
          <a:p>
            <a:pPr eaLnBrk="0" hangingPunct="0">
              <a:lnSpc>
                <a:spcPct val="7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Bind the form submit actions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$("#formLogin").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(loginUser);</a:t>
            </a:r>
          </a:p>
          <a:p>
            <a:pPr eaLnBrk="0" hangingPunct="0">
              <a:lnSpc>
                <a:spcPct val="7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$("form").submit(function(e) { e.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preventDefault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});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7999412" y="3346656"/>
            <a:ext cx="3567000" cy="1911144"/>
          </a:xfrm>
          <a:prstGeom prst="wedgeRoundRectCallout">
            <a:avLst>
              <a:gd name="adj1" fmla="val -65334"/>
              <a:gd name="adj2" fmla="val 385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Handle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form.submit()</a:t>
            </a:r>
            <a:r>
              <a:rPr lang="en-US" sz="2800" noProof="1">
                <a:solidFill>
                  <a:srgbClr val="FFFFFF"/>
                </a:solidFill>
              </a:rPr>
              <a:t> not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button.click()</a:t>
            </a:r>
            <a:r>
              <a:rPr lang="en-US" sz="2800" noProof="1">
                <a:solidFill>
                  <a:srgbClr val="FFFFFF"/>
                </a:solidFill>
              </a:rPr>
              <a:t>. Otherwise validation fill be bypassed.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2894012" y="5991254"/>
            <a:ext cx="5486400" cy="553204"/>
          </a:xfrm>
          <a:prstGeom prst="wedgeRoundRectCallout">
            <a:avLst>
              <a:gd name="adj1" fmla="val 55588"/>
              <a:gd name="adj2" fmla="val -546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Disable default submit for all forms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07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the Navigation Links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4388" y="1360406"/>
            <a:ext cx="10517824" cy="35163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Bind the navigation menu links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$("#linkHome").click(showHomeView);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$("#linkLogin").click(showLoginView);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$("#linkRegister").click(showRegisterView);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$("#linkListBooks").click(listBooks);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$("#linkCreateBook").click(showCreateBookView);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$("#linkLogout").click(logoutUser);</a:t>
            </a:r>
          </a:p>
        </p:txBody>
      </p:sp>
    </p:spTree>
    <p:extLst>
      <p:ext uri="{BB962C8B-B14F-4D97-AF65-F5344CB8AC3E}">
        <p14:creationId xmlns:p14="http://schemas.microsoft.com/office/powerpoint/2010/main" val="3693016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the Form Submit Actions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4388" y="1360406"/>
            <a:ext cx="10517824" cy="25691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Bind the form submit buttons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$("#buttonLoginUser").click(loginUser);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$("#buttonRegisterUser").click(registerUser);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$("#buttonCreateBook").click(createBook);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$("#buttonEditBook").click(editBook);</a:t>
            </a:r>
          </a:p>
        </p:txBody>
      </p:sp>
    </p:spTree>
    <p:extLst>
      <p:ext uri="{BB962C8B-B14F-4D97-AF65-F5344CB8AC3E}">
        <p14:creationId xmlns:p14="http://schemas.microsoft.com/office/powerpoint/2010/main" val="35757746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Info Boxes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4388" y="1371600"/>
            <a:ext cx="10517824" cy="18689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Bind the info / error boxes: hide on click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$("#infoBox, #errorBox").click(function()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$(this).fadeOut();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834388" y="3751139"/>
            <a:ext cx="10517824" cy="229984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Attach AJAX "loading" event listener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$(document).on({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ajaxStart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 $("#loadingBox").show()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ajaxStop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 $("#loadingBox").hide()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17634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a Simple Navigation System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4388" y="1382563"/>
            <a:ext cx="10517824" cy="46878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showHideMenuLinks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$("#linkHome").show();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(sessionStorage.getItem('authToken'))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We have logged in user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$("#linkLogin").hide();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$("#linkRegister").hide();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$("#linkListBooks").show();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$("#linkCreateBook").show();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$("#linkLogout").show();</a:t>
            </a:r>
          </a:p>
        </p:txBody>
      </p:sp>
    </p:spTree>
    <p:extLst>
      <p:ext uri="{BB962C8B-B14F-4D97-AF65-F5344CB8AC3E}">
        <p14:creationId xmlns:p14="http://schemas.microsoft.com/office/powerpoint/2010/main" val="105584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Design and implement a “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Book Library</a:t>
            </a:r>
            <a:r>
              <a:rPr lang="en-US" dirty="0"/>
              <a:t>” front-end single-page application (SPA) in HTML5 with REST back-end in Kinvey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Books have title, author and description</a:t>
            </a:r>
          </a:p>
          <a:p>
            <a:pPr>
              <a:lnSpc>
                <a:spcPct val="110000"/>
              </a:lnSpc>
            </a:pPr>
            <a:r>
              <a:rPr lang="en-US" dirty="0"/>
              <a:t>Implement the following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functionality</a:t>
            </a:r>
            <a:r>
              <a:rPr lang="en-US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Login, register, logout, list all books, create a new book, edit existing book, delete existing book</a:t>
            </a:r>
          </a:p>
          <a:p>
            <a:pPr>
              <a:lnSpc>
                <a:spcPct val="110000"/>
              </a:lnSpc>
            </a:pPr>
            <a:r>
              <a:rPr lang="en-US" dirty="0"/>
              <a:t>Books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ownership</a:t>
            </a:r>
            <a:r>
              <a:rPr lang="en-US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Anyone can view all the books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Only the book creator can edit / delete his own books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"Book Library" App</a:t>
            </a:r>
          </a:p>
        </p:txBody>
      </p:sp>
    </p:spTree>
    <p:extLst>
      <p:ext uri="{BB962C8B-B14F-4D97-AF65-F5344CB8AC3E}">
        <p14:creationId xmlns:p14="http://schemas.microsoft.com/office/powerpoint/2010/main" val="105619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a Simple Navigation System (2)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834388" y="1382563"/>
            <a:ext cx="10517824" cy="47158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 else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No logged in user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$("#linkLogin").show();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$("#linkRegister").show();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$("#linkListBooks").hide();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$("#linkCreateBook").hide();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$("#linkLogout").hide();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69972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a Simple Navigation System (3)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834388" y="1219200"/>
            <a:ext cx="10517824" cy="2656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showView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(viewName)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Hide all views and show the selected view only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$('main &gt; section').hide();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$('#' + viewName).show();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834388" y="4206193"/>
            <a:ext cx="10517824" cy="16408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showHomeView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showView('viewHome');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8701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a Simple Navigation System (4)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834388" y="1280288"/>
            <a:ext cx="10517824" cy="21487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showLoginView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showView('viewLogin');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$('#formLogin').trigger(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'reset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834388" y="3871088"/>
            <a:ext cx="10517824" cy="21487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showRegisterView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$('#formRegister').trigger(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'reset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showView('viewRegister');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4390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a Simple Navigation System (5)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834388" y="1219200"/>
            <a:ext cx="10517824" cy="2176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showCreateBookView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$('#formCreateBook').trigger(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'reset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showView('viewCreateBook');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834388" y="3733800"/>
            <a:ext cx="10517824" cy="6532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loginUser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TODO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4388" y="4651158"/>
            <a:ext cx="10517824" cy="6532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registerUser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TODO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834388" y="5609196"/>
            <a:ext cx="10517824" cy="6532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logoutUser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TODO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10418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a Simple Navigation System (6)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4388" y="3321428"/>
            <a:ext cx="10517824" cy="6532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createBook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TODO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834388" y="4375962"/>
            <a:ext cx="10517824" cy="6532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editBook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TODO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834388" y="1295400"/>
            <a:ext cx="10517824" cy="16689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listBooks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TODO: to be implemented later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834388" y="5430496"/>
            <a:ext cx="10517824" cy="6532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deleteBook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TODO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88048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App Navigation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46" y="1911928"/>
            <a:ext cx="3828733" cy="31934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512" y="1446986"/>
            <a:ext cx="3772227" cy="43841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577" y="2110395"/>
            <a:ext cx="3406435" cy="39856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50943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80677" y="4724400"/>
            <a:ext cx="9832319" cy="820600"/>
          </a:xfrm>
        </p:spPr>
        <p:txBody>
          <a:bodyPr/>
          <a:lstStyle/>
          <a:p>
            <a:r>
              <a:rPr lang="en-US" dirty="0"/>
              <a:t>Login / Register / Logout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80677" y="5659312"/>
            <a:ext cx="9832319" cy="719034"/>
          </a:xfrm>
        </p:spPr>
        <p:txBody>
          <a:bodyPr/>
          <a:lstStyle/>
          <a:p>
            <a:r>
              <a:rPr lang="en-US" dirty="0"/>
              <a:t>User Management with Kinvey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128" y="1775165"/>
            <a:ext cx="2911869" cy="2415835"/>
          </a:xfrm>
          <a:prstGeom prst="roundRect">
            <a:avLst>
              <a:gd name="adj" fmla="val 904"/>
            </a:avLst>
          </a:prstGeom>
          <a:scene3d>
            <a:camera prst="perspectiveHeroicExtremeRightFacing"/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487" y="1775164"/>
            <a:ext cx="3289125" cy="2415835"/>
          </a:xfrm>
          <a:prstGeom prst="roundRect">
            <a:avLst>
              <a:gd name="adj" fmla="val 904"/>
            </a:avLst>
          </a:prstGeom>
          <a:scene3d>
            <a:camera prst="perspectiveHeroicExtremeLeftFacing"/>
            <a:lightRig rig="threePt" dir="t"/>
          </a:scene3d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348" y="1722333"/>
            <a:ext cx="4233788" cy="2116894"/>
          </a:xfrm>
          <a:prstGeom prst="roundRect">
            <a:avLst>
              <a:gd name="adj" fmla="val 1464"/>
            </a:avLst>
          </a:prstGeom>
        </p:spPr>
      </p:pic>
    </p:spTree>
    <p:extLst>
      <p:ext uri="{BB962C8B-B14F-4D97-AF65-F5344CB8AC3E}">
        <p14:creationId xmlns:p14="http://schemas.microsoft.com/office/powerpoint/2010/main" val="42078245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 Constants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522064"/>
            <a:ext cx="10822624" cy="39926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kinveyBaseUrl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"https://baas.kinvey.com/";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kinveyAppKey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"kid_rkcLxcUr";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kinveyAppSecret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"e234a245b3864b2eb7ee41e19b8ca4e5";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kinveyAppAuthHeaders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'Authorization': "Basic " +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btoa(kinveyAppKey + ":" + kinveyAppSecret),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06054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Registration: AJAX Request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149279"/>
            <a:ext cx="10822624" cy="5146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registerUser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userData =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username: $('#formRegister input[name=username]').val(),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password: $('#formRegister input[name=passwd]').val()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method: 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url: kinveyBaseUrl + "user/" + kinveyAppKey + "/",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headers: kinveyAppAuthHeaders,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data: userData,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success: registerSuccess,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error: handleAjaxError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</p:txBody>
      </p:sp>
    </p:spTree>
    <p:extLst>
      <p:ext uri="{BB962C8B-B14F-4D97-AF65-F5344CB8AC3E}">
        <p14:creationId xmlns:p14="http://schemas.microsoft.com/office/powerpoint/2010/main" val="195700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Registration: After AJAX Request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4388" y="1260722"/>
            <a:ext cx="10517824" cy="46489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registerUser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registerSuccess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(userInfo)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saveAuthInSession(userInfo);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showHideMenuLinks();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listBooks();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showInfo('User registration successful.');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5674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Screen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52273" y="1443523"/>
            <a:ext cx="8684277" cy="4804877"/>
            <a:chOff x="1752273" y="1443523"/>
            <a:chExt cx="8684277" cy="480487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2273" y="1443523"/>
              <a:ext cx="8684277" cy="4804877"/>
            </a:xfrm>
            <a:prstGeom prst="roundRect">
              <a:avLst>
                <a:gd name="adj" fmla="val 673"/>
              </a:avLst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816515" y="2305456"/>
              <a:ext cx="1251595" cy="60960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" name="Arrow: Bent 7"/>
            <p:cNvSpPr/>
            <p:nvPr/>
          </p:nvSpPr>
          <p:spPr>
            <a:xfrm flipH="1" flipV="1">
              <a:off x="4017556" y="3207458"/>
              <a:ext cx="857656" cy="1041910"/>
            </a:xfrm>
            <a:prstGeom prst="bentArrow">
              <a:avLst>
                <a:gd name="adj1" fmla="val 20385"/>
                <a:gd name="adj2" fmla="val 28102"/>
                <a:gd name="adj3" fmla="val 38696"/>
                <a:gd name="adj4" fmla="val 2787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User Authentication Data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8410"/>
            <a:ext cx="10670224" cy="46878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saveAuthInSession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(userInfo)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userAuth = userInfo._kmd.authtoken;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sessionStorage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.setItem(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'authToken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userAuth);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userId = userInfo._id;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sessionStorage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.setItem(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'userId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userId);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username = userInfo.username;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$('#loggedInUser').text(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"Welcome, " + username + "!");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93268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 AJAX Errors: Show the Error Box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8410"/>
            <a:ext cx="10670224" cy="46878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handleAjaxError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(response)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errorMsg = JSON.stringify(response);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(response.readyState === 0)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errorMsg = "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Cannot connect due to network error.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(response.responseJSON &amp;&amp;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response.responseJSON.description)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errorMsg = response.responseJSON.description;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showError(errorMsg);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696326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Info / Error Message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113816"/>
            <a:ext cx="10670224" cy="31616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showInfo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(message)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$('#infoBox').text(message);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$('#infoBox').show();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setTimeout(function()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$('#infoBox').fadeOut();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}, 3000);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58188" y="4531845"/>
            <a:ext cx="10670224" cy="18689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showError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(errorMsg)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$('#errorBox').text("Error: " + errorMsg);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$('#errorBox').show();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6880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User Registration: Success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574" y="1278198"/>
            <a:ext cx="7921676" cy="504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737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User Registration: Error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411" y="1131898"/>
            <a:ext cx="6096002" cy="530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252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Login: AJAX Request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177825"/>
            <a:ext cx="10822624" cy="5146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loginUser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userData =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username: $('#formLogin input[name=username]').val(),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password: $('#formLogin input[name=passwd]').val()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method: "POST",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url: kinveyBaseUrl + "user/" + kinveyAppKey + "/login",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headers: kinveyAppAuthHeaders,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data: userData,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success: loginSuccess,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error: handleAjaxError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</p:txBody>
      </p:sp>
    </p:spTree>
    <p:extLst>
      <p:ext uri="{BB962C8B-B14F-4D97-AF65-F5344CB8AC3E}">
        <p14:creationId xmlns:p14="http://schemas.microsoft.com/office/powerpoint/2010/main" val="5514379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Login: After AJAX Request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219200"/>
            <a:ext cx="10822624" cy="48590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loginUser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loginSuccess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(userInfo)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saveAuthInSession(userInfo);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showHideMenuLinks();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listBooks();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showInfo('Login successful.');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588958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Logout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4388" y="1433194"/>
            <a:ext cx="10517824" cy="36722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logoutUser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sessionStorage.clear();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$('#loggedInUser').text("");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showHideMenuLinks();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showView('viewHome');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showInfo('Logout successful.');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313103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99289" y="4857344"/>
            <a:ext cx="9832319" cy="820600"/>
          </a:xfrm>
        </p:spPr>
        <p:txBody>
          <a:bodyPr/>
          <a:lstStyle/>
          <a:p>
            <a:r>
              <a:rPr lang="en-US" dirty="0"/>
              <a:t>Implementing CRUD Operations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99289" y="5717680"/>
            <a:ext cx="9832319" cy="688256"/>
          </a:xfrm>
        </p:spPr>
        <p:txBody>
          <a:bodyPr/>
          <a:lstStyle/>
          <a:p>
            <a:r>
              <a:rPr lang="en-US" dirty="0"/>
              <a:t>List / Create / Delete / Edit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1143000"/>
            <a:ext cx="7010400" cy="3393830"/>
          </a:xfrm>
          <a:prstGeom prst="roundRect">
            <a:avLst>
              <a:gd name="adj" fmla="val 1010"/>
            </a:avLst>
          </a:prstGeom>
        </p:spPr>
      </p:pic>
    </p:spTree>
    <p:extLst>
      <p:ext uri="{BB962C8B-B14F-4D97-AF65-F5344CB8AC3E}">
        <p14:creationId xmlns:p14="http://schemas.microsoft.com/office/powerpoint/2010/main" val="41302947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Books: AJAX Request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148636"/>
            <a:ext cx="10822624" cy="53283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listBooks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$('#books').empty();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showView('viewBooks');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method: "GET",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url: kinveyBaseUrl + "appdata/" + kinveyAppKey + "/books",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headers: getKinveyUserAuthHeaders(),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success: loadBooksSuccess,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error: handleAjaxError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loadBooksSuccess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(books) { …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639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Screen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836862" y="1238250"/>
            <a:ext cx="6515100" cy="5010150"/>
            <a:chOff x="2836862" y="1238250"/>
            <a:chExt cx="6515100" cy="501015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36862" y="1238250"/>
              <a:ext cx="6515100" cy="5010150"/>
            </a:xfrm>
            <a:prstGeom prst="roundRect">
              <a:avLst>
                <a:gd name="adj" fmla="val 673"/>
              </a:avLst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5502644" y="1895272"/>
              <a:ext cx="914400" cy="45720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" name="Arrow: Bent 7"/>
            <p:cNvSpPr/>
            <p:nvPr/>
          </p:nvSpPr>
          <p:spPr>
            <a:xfrm flipH="1" flipV="1">
              <a:off x="5094082" y="2598500"/>
              <a:ext cx="956522" cy="802532"/>
            </a:xfrm>
            <a:prstGeom prst="bentArrow">
              <a:avLst>
                <a:gd name="adj1" fmla="val 23788"/>
                <a:gd name="adj2" fmla="val 28102"/>
                <a:gd name="adj3" fmla="val 38696"/>
                <a:gd name="adj4" fmla="val 3041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08256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Kinvey Authorization </a:t>
            </a:r>
            <a:r>
              <a:rPr lang="en-US" dirty="0"/>
              <a:t>Headers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10588" y="1608206"/>
            <a:ext cx="10365424" cy="31923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getKinveyUserAuthHeaders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'Authorization': "Kinvey 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sessionStorage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.getItem('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authToken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668853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Books: After AJAX Request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4388" y="1084747"/>
            <a:ext cx="10517824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loadBooksSuccess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(books)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showInfo('Books loaded.');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(books.length == 0)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$('#books').text('No books in the library.');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 else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booksTable = $('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.append($('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').append(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&lt;th&gt;Title&lt;/th&gt;&lt;th&gt;Author&lt;/th&gt;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&lt;th&gt;Description&lt;/th&gt;&lt;th&gt;Actions&lt;/th&gt;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(let book of books)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appendBookRow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(book, booksTable);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$('#books').append(booksTable);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3663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Single Book Line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4388" y="1260722"/>
            <a:ext cx="10517824" cy="46081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appendBookRow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(book, booksTable)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links = [];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TODO: action links will come later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booksTable.append($('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').append(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').text(book.title),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').text(book.author),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').text(book.description),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').append(links)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615025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Test: List Books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12" y="1175472"/>
            <a:ext cx="8229600" cy="529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559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Book: AJAX Request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20188" y="1160947"/>
            <a:ext cx="10946224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createBook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bookData =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title: $('#formCreateBook input[name=title]').val(),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author: $('#formCreateBook input[name=author]').val(),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description: $('#formCreateBook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textarea[name=descr]').val()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method: "POST",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url: kinveyBaseUrl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"appdata/"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kinveyAppKey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"/books",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headers: getKinveyUserAuthHeaders(),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data: bookData,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success: createBookSuccess,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error: handleAjaxError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</p:txBody>
      </p:sp>
    </p:spTree>
    <p:extLst>
      <p:ext uri="{BB962C8B-B14F-4D97-AF65-F5344CB8AC3E}">
        <p14:creationId xmlns:p14="http://schemas.microsoft.com/office/powerpoint/2010/main" val="111606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Book: After AJAX Request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4388" y="1433194"/>
            <a:ext cx="10517824" cy="26845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createBookSuccess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(response)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listBooks();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showInfo('Book created.');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616601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Test: Create New Book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24" y="1125764"/>
            <a:ext cx="3657600" cy="53220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490" y="1125764"/>
            <a:ext cx="6064796" cy="532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22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0812" y="22712"/>
            <a:ext cx="9577597" cy="1110780"/>
          </a:xfrm>
        </p:spPr>
        <p:txBody>
          <a:bodyPr/>
          <a:lstStyle/>
          <a:p>
            <a:r>
              <a:rPr lang="en-US" dirty="0"/>
              <a:t>Display Edit / Delete Links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4388" y="1380112"/>
            <a:ext cx="10517824" cy="51313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appendBookRow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(book, booksTable)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links = [];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(book._acl.creator == sessionStorage[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'userId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deleteLink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$('&lt;a href="#"&gt;[Delete]&lt;/a&gt;')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.click(deleteBook.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bind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(this,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editLink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$('&lt;a href="#"&gt;[Edit]&lt;/a&gt;')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.click(loadBookForEdit.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bind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(this,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links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deleteLink, ' ', editLink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booksTable.append($('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.append(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cells &amp; links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8733450" y="4800600"/>
            <a:ext cx="2832962" cy="1447800"/>
          </a:xfrm>
          <a:prstGeom prst="wedgeRoundRectCallout">
            <a:avLst>
              <a:gd name="adj1" fmla="val -44763"/>
              <a:gd name="adj2" fmla="val -810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Bind</a:t>
            </a:r>
            <a:r>
              <a:rPr lang="en-US" sz="2800" noProof="1">
                <a:solidFill>
                  <a:srgbClr val="FFFFFF"/>
                </a:solidFill>
              </a:rPr>
              <a:t> the event handler with the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current book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75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  <a:r>
              <a:rPr lang="en-US"/>
              <a:t>: Display Edit </a:t>
            </a:r>
            <a:r>
              <a:rPr lang="en-US" dirty="0"/>
              <a:t>/ Delete Links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611" y="1086256"/>
            <a:ext cx="6705602" cy="533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298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Book: AJAX Request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4388" y="1047344"/>
            <a:ext cx="10517824" cy="54699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deleteBook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(book)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method: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url: kinveyBookUrl = kinveyBaseUrl + "appdata/"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kinveyAppKey + "/books/" + book._id,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headers: getKinveyUserAuthHeaders(),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success: deleteBookSuccess,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error: handleAjaxError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deleteBookSuccess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(response)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listBooks();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showInfo('Book deleted.');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48982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Screen: Invalid Login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441850" y="1276193"/>
            <a:ext cx="7305124" cy="5124607"/>
            <a:chOff x="2441850" y="1276193"/>
            <a:chExt cx="7305124" cy="512460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41850" y="1276193"/>
              <a:ext cx="7305124" cy="5124607"/>
            </a:xfrm>
            <a:prstGeom prst="roundRect">
              <a:avLst>
                <a:gd name="adj" fmla="val 673"/>
              </a:avLst>
            </a:prstGeom>
          </p:spPr>
        </p:pic>
        <p:sp>
          <p:nvSpPr>
            <p:cNvPr id="6" name="Arrow: Bent 5"/>
            <p:cNvSpPr/>
            <p:nvPr/>
          </p:nvSpPr>
          <p:spPr>
            <a:xfrm rot="5400000" flipH="1">
              <a:off x="3708704" y="2919108"/>
              <a:ext cx="2333016" cy="2895600"/>
            </a:xfrm>
            <a:prstGeom prst="bentArrow">
              <a:avLst>
                <a:gd name="adj1" fmla="val 7432"/>
                <a:gd name="adj2" fmla="val 11746"/>
                <a:gd name="adj3" fmla="val 22738"/>
                <a:gd name="adj4" fmla="val 122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27318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Test: Delete Book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888" y="1066800"/>
            <a:ext cx="9689523" cy="19223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637" y="3276600"/>
            <a:ext cx="7328024" cy="317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100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Book for Edit: AJAX Request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380011"/>
            <a:ext cx="10822624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loadBookForEdit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(book)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$.ajax({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method: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url: kinveyBookUrl = kinveyBaseUrl + "appdata/"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kinveyAppKey + "/books/" + book._id,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headers: getKinveyUserAuthHeaders(),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success: loadBookForEditSuccess,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error: handleAjaxError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</p:txBody>
      </p:sp>
    </p:spTree>
    <p:extLst>
      <p:ext uri="{BB962C8B-B14F-4D97-AF65-F5344CB8AC3E}">
        <p14:creationId xmlns:p14="http://schemas.microsoft.com/office/powerpoint/2010/main" val="33581329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Book for Edit: After AJAX Request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29588" y="1295400"/>
            <a:ext cx="11127424" cy="47158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loadBookForEditSuccess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(book)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$('#formEditBook input[name=id]').val(book._id);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$('#formEditBook input[name=title]').val(book.title);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$('#formEditBook input[name=author]')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.val(book.author);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$('#formEditBook textarea[name=descr]')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.val(book.description);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showView('viewEditBook');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283750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Book: AJAX Request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143000"/>
            <a:ext cx="10822624" cy="4986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editBook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bookData =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$('#formEditBook input[name=title]').val(),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author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$('#formEditBook input[name=author]').val(),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description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$('#formEditBook textarea[name=descr]').val()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method: "PUT",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url: kinveyBaseUrl + "appdata/" + kinveyAppKey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"/books/" + $('#formEditBook input[name=id]').val(),</a:t>
            </a:r>
          </a:p>
        </p:txBody>
      </p:sp>
    </p:spTree>
    <p:extLst>
      <p:ext uri="{BB962C8B-B14F-4D97-AF65-F5344CB8AC3E}">
        <p14:creationId xmlns:p14="http://schemas.microsoft.com/office/powerpoint/2010/main" val="106335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Book: AJAX Request (2)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143000"/>
            <a:ext cx="10822624" cy="49624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headers: getKinveyUserAuthHeaders(),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data: bookData,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success: editBookSuccess,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error: handleAjaxError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editBookSuccess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(response)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listBooks();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showInfo('Book edited.');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4151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Test: Edit Book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27268" y="1219200"/>
            <a:ext cx="5696572" cy="5152516"/>
            <a:chOff x="527268" y="1219200"/>
            <a:chExt cx="5696572" cy="515251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7268" y="1219200"/>
              <a:ext cx="5696572" cy="5152516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236756" y="5410200"/>
              <a:ext cx="609600" cy="30480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868" y="1220821"/>
            <a:ext cx="3497262" cy="51508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6126" y="3352800"/>
            <a:ext cx="3520886" cy="18105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93199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83" y="4819278"/>
            <a:ext cx="10794260" cy="820600"/>
          </a:xfrm>
        </p:spPr>
        <p:txBody>
          <a:bodyPr/>
          <a:lstStyle/>
          <a:p>
            <a:r>
              <a:rPr lang="en-US" dirty="0"/>
              <a:t>Practice: Create "Book Library" App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283" y="5757966"/>
            <a:ext cx="1079426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412" y="838200"/>
            <a:ext cx="3524026" cy="3637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87" y="1617010"/>
            <a:ext cx="2657493" cy="24036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036" y="1666512"/>
            <a:ext cx="3695521" cy="235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647199" cy="5570355"/>
          </a:xfrm>
        </p:spPr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Single Page Apps (SPA)</a:t>
            </a:r>
            <a:r>
              <a:rPr lang="en-US" sz="3200" dirty="0"/>
              <a:t> are built with HTML5, AJAX and REST + some back-end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App navigation </a:t>
            </a:r>
            <a:r>
              <a:rPr lang="en-US" sz="3200" dirty="0"/>
              <a:t>may consist of DOM elements, which are shown / hidden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Login / register / logout </a:t>
            </a:r>
            <a:r>
              <a:rPr lang="en-US" sz="3200" dirty="0"/>
              <a:t>is typically implemented with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sessionStorage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CRUD operations </a:t>
            </a:r>
            <a:r>
              <a:rPr lang="en-US" sz="3200" dirty="0"/>
              <a:t>is typically send AJAX request and render the results after that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Edit / delete </a:t>
            </a:r>
            <a:r>
              <a:rPr lang="en-US" sz="3200" dirty="0"/>
              <a:t>may require to load the item first, then edit it / confirm</a:t>
            </a:r>
            <a:r>
              <a:rPr lang="bg-BG" sz="3200" dirty="0"/>
              <a:t> </a:t>
            </a:r>
            <a:r>
              <a:rPr lang="en-US" sz="3200" dirty="0"/>
              <a:t>delete, then post changes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sz="32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998" y="1447801"/>
            <a:ext cx="2978707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</a:t>
            </a:r>
            <a:r>
              <a:rPr lang="en-US">
                <a:hlinkClick r:id="rId3"/>
              </a:rPr>
              <a:t>://softuni.bg/courses/javascript-applications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SPA with AJAX and Kinvey</a:t>
            </a: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Screen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841624" y="1228725"/>
            <a:ext cx="6505575" cy="5019675"/>
            <a:chOff x="2841624" y="1228725"/>
            <a:chExt cx="6505575" cy="50196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41624" y="1228725"/>
              <a:ext cx="6505575" cy="5019675"/>
            </a:xfrm>
            <a:prstGeom prst="roundRect">
              <a:avLst>
                <a:gd name="adj" fmla="val 673"/>
              </a:avLst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598628" y="1875816"/>
              <a:ext cx="1193227" cy="45720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" name="Arrow: Bent 7"/>
            <p:cNvSpPr/>
            <p:nvPr/>
          </p:nvSpPr>
          <p:spPr>
            <a:xfrm flipH="1" flipV="1">
              <a:off x="6170612" y="2578841"/>
              <a:ext cx="1108922" cy="802532"/>
            </a:xfrm>
            <a:prstGeom prst="bentArrow">
              <a:avLst>
                <a:gd name="adj1" fmla="val 23788"/>
                <a:gd name="adj2" fmla="val 28102"/>
                <a:gd name="adj3" fmla="val 38696"/>
                <a:gd name="adj4" fmla="val 2678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1442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oftUni Color Them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F6C781"/>
    </a:hlink>
    <a:folHlink>
      <a:srgbClr val="F2AC4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1207</TotalTime>
  <Words>4253</Words>
  <Application>Microsoft Office PowerPoint</Application>
  <PresentationFormat>Custom</PresentationFormat>
  <Paragraphs>754</Paragraphs>
  <Slides>90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6" baseType="lpstr">
      <vt:lpstr>Arial</vt:lpstr>
      <vt:lpstr>Calibri</vt:lpstr>
      <vt:lpstr>Consolas</vt:lpstr>
      <vt:lpstr>Wingdings</vt:lpstr>
      <vt:lpstr>Wingdings 2</vt:lpstr>
      <vt:lpstr>SoftUni 16x9</vt:lpstr>
      <vt:lpstr>SPA with AJAX and Kinvey</vt:lpstr>
      <vt:lpstr>Table of Contents</vt:lpstr>
      <vt:lpstr>Have a Question?</vt:lpstr>
      <vt:lpstr>The Book Library Project</vt:lpstr>
      <vt:lpstr>The "Book Library" App</vt:lpstr>
      <vt:lpstr>Home Screen</vt:lpstr>
      <vt:lpstr>Login Screen</vt:lpstr>
      <vt:lpstr>Login Screen: Invalid Login</vt:lpstr>
      <vt:lpstr>Register Screen</vt:lpstr>
      <vt:lpstr>List Books Screen</vt:lpstr>
      <vt:lpstr>Create Book Screen</vt:lpstr>
      <vt:lpstr>Edit Book Screen</vt:lpstr>
      <vt:lpstr>Delete Book Screen</vt:lpstr>
      <vt:lpstr>Logout Screen</vt:lpstr>
      <vt:lpstr>The Kinvey-Based Back-End</vt:lpstr>
      <vt:lpstr>Create Kinvey App</vt:lpstr>
      <vt:lpstr>Create Books Collection</vt:lpstr>
      <vt:lpstr>Test the Kinvey Back-End: Register User</vt:lpstr>
      <vt:lpstr>Test the Kinvey Back-End: Login User</vt:lpstr>
      <vt:lpstr>Test the Kinvey Back-End: List All Books</vt:lpstr>
      <vt:lpstr>Test the Kinvey Back-End: Create New Book</vt:lpstr>
      <vt:lpstr>Test the Kinvey Back-End: Edit Book</vt:lpstr>
      <vt:lpstr>Test the Kinvey Back-End: Delete Book</vt:lpstr>
      <vt:lpstr>Create the Application Skeleton</vt:lpstr>
      <vt:lpstr>Create the Project Structure</vt:lpstr>
      <vt:lpstr>Start with the HTML Page: books.html</vt:lpstr>
      <vt:lpstr>HTML Body Structure</vt:lpstr>
      <vt:lpstr>Main Navigation (Menu)</vt:lpstr>
      <vt:lpstr>App Sections</vt:lpstr>
      <vt:lpstr>Login View</vt:lpstr>
      <vt:lpstr>Register View</vt:lpstr>
      <vt:lpstr>Books View</vt:lpstr>
      <vt:lpstr>Create Book View</vt:lpstr>
      <vt:lpstr>Edit Book View</vt:lpstr>
      <vt:lpstr>CSS: Style the Navigation Bar (Menus)</vt:lpstr>
      <vt:lpstr>Style the Sections and Tables</vt:lpstr>
      <vt:lpstr>Style the Loading / Info / Error Boxes</vt:lpstr>
      <vt:lpstr>Style the App Footer</vt:lpstr>
      <vt:lpstr>Test the App Skeleton</vt:lpstr>
      <vt:lpstr>Session / Local Storage</vt:lpstr>
      <vt:lpstr>Session / Local Storage – Overview</vt:lpstr>
      <vt:lpstr>Local Storage</vt:lpstr>
      <vt:lpstr>Play with the Session Storage</vt:lpstr>
      <vt:lpstr>App Code Structure</vt:lpstr>
      <vt:lpstr>App Structure</vt:lpstr>
      <vt:lpstr>Bind the Navigation Links</vt:lpstr>
      <vt:lpstr>Bind the Form Submit Actions</vt:lpstr>
      <vt:lpstr>Bind Info Boxes</vt:lpstr>
      <vt:lpstr>Implement a Simple Navigation System</vt:lpstr>
      <vt:lpstr>Implement a Simple Navigation System (2)</vt:lpstr>
      <vt:lpstr>Implement a Simple Navigation System (3)</vt:lpstr>
      <vt:lpstr>Implement a Simple Navigation System (4)</vt:lpstr>
      <vt:lpstr>Implement a Simple Navigation System (5)</vt:lpstr>
      <vt:lpstr>Implement a Simple Navigation System (6)</vt:lpstr>
      <vt:lpstr>Test the App Navigation</vt:lpstr>
      <vt:lpstr>Login / Register / Logout</vt:lpstr>
      <vt:lpstr>App Constants</vt:lpstr>
      <vt:lpstr>User Registration: AJAX Request</vt:lpstr>
      <vt:lpstr>User Registration: After AJAX Request</vt:lpstr>
      <vt:lpstr>Remember User Authentication Data</vt:lpstr>
      <vt:lpstr>Handle AJAX Errors: Show the Error Box</vt:lpstr>
      <vt:lpstr>Show Info / Error Message</vt:lpstr>
      <vt:lpstr>Test the User Registration: Success</vt:lpstr>
      <vt:lpstr>Test the User Registration: Error</vt:lpstr>
      <vt:lpstr>User Login: AJAX Request</vt:lpstr>
      <vt:lpstr>User Login: After AJAX Request</vt:lpstr>
      <vt:lpstr>User Logout</vt:lpstr>
      <vt:lpstr>Implementing CRUD Operations</vt:lpstr>
      <vt:lpstr>List Books: AJAX Request</vt:lpstr>
      <vt:lpstr>Kinvey Authorization Headers</vt:lpstr>
      <vt:lpstr>List Books: After AJAX Request</vt:lpstr>
      <vt:lpstr>Display Single Book Line</vt:lpstr>
      <vt:lpstr>Test: List Books</vt:lpstr>
      <vt:lpstr>Create New Book: AJAX Request</vt:lpstr>
      <vt:lpstr>Create New Book: After AJAX Request</vt:lpstr>
      <vt:lpstr>Test: Create New Book</vt:lpstr>
      <vt:lpstr>Display Edit / Delete Links</vt:lpstr>
      <vt:lpstr>Test: Display Edit / Delete Links</vt:lpstr>
      <vt:lpstr>Delete Book: AJAX Request</vt:lpstr>
      <vt:lpstr>Test: Delete Book</vt:lpstr>
      <vt:lpstr>Load Book for Edit: AJAX Request</vt:lpstr>
      <vt:lpstr>Load Book for Edit: After AJAX Request</vt:lpstr>
      <vt:lpstr>Edit Book: AJAX Request</vt:lpstr>
      <vt:lpstr>Edit Book: AJAX Request (2)</vt:lpstr>
      <vt:lpstr>Test: Edit Book</vt:lpstr>
      <vt:lpstr>Practice: Create "Book Library" App</vt:lpstr>
      <vt:lpstr>Summary</vt:lpstr>
      <vt:lpstr>SPA with AJAX and Kinvey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 Page Apps (SPA) with AJAX, REST and Kinvey</dc:title>
  <dc:subject>JavaScript Applications - Practical Training Course @ SoftUni</dc:subject>
  <dc:creator>Software University Foundation</dc:creator>
  <cp:keywords>JS, JavaScript, programming, course, AJAX, jQuery, REST, SoftUni, Software University</cp:keywords>
  <dc:description>JavaScript Applications Course @ SoftUni - https://softuni.bg/courses/javascript-applications</dc:description>
  <cp:lastModifiedBy>Svetlin Nakov</cp:lastModifiedBy>
  <cp:revision>170</cp:revision>
  <dcterms:created xsi:type="dcterms:W3CDTF">2014-01-02T17:00:34Z</dcterms:created>
  <dcterms:modified xsi:type="dcterms:W3CDTF">2016-11-28T13:29:10Z</dcterms:modified>
  <cp:category>JS, JavaScript, front-end, AJAX, REST, ES6,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